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344" r:id="rId6"/>
    <p:sldId id="288" r:id="rId7"/>
    <p:sldId id="292" r:id="rId8"/>
    <p:sldId id="409" r:id="rId9"/>
    <p:sldId id="320" r:id="rId10"/>
    <p:sldId id="296" r:id="rId11"/>
    <p:sldId id="347" r:id="rId12"/>
    <p:sldId id="349" r:id="rId13"/>
    <p:sldId id="319" r:id="rId14"/>
    <p:sldId id="286" r:id="rId15"/>
    <p:sldId id="299" r:id="rId16"/>
    <p:sldId id="316" r:id="rId17"/>
    <p:sldId id="313" r:id="rId18"/>
    <p:sldId id="322" r:id="rId19"/>
    <p:sldId id="323" r:id="rId20"/>
    <p:sldId id="402" r:id="rId21"/>
    <p:sldId id="354" r:id="rId22"/>
    <p:sldId id="352" r:id="rId23"/>
    <p:sldId id="351" r:id="rId24"/>
    <p:sldId id="353" r:id="rId25"/>
    <p:sldId id="355" r:id="rId26"/>
    <p:sldId id="404" r:id="rId27"/>
    <p:sldId id="324" r:id="rId28"/>
    <p:sldId id="327" r:id="rId29"/>
    <p:sldId id="329" r:id="rId30"/>
    <p:sldId id="330" r:id="rId31"/>
    <p:sldId id="331" r:id="rId32"/>
    <p:sldId id="332" r:id="rId33"/>
    <p:sldId id="298" r:id="rId34"/>
    <p:sldId id="336" r:id="rId35"/>
    <p:sldId id="356" r:id="rId36"/>
    <p:sldId id="339" r:id="rId37"/>
    <p:sldId id="340" r:id="rId38"/>
    <p:sldId id="407" r:id="rId39"/>
    <p:sldId id="406" r:id="rId40"/>
    <p:sldId id="408" r:id="rId41"/>
    <p:sldId id="334" r:id="rId42"/>
    <p:sldId id="297" r:id="rId43"/>
    <p:sldId id="335" r:id="rId44"/>
    <p:sldId id="301" r:id="rId45"/>
    <p:sldId id="307" r:id="rId46"/>
    <p:sldId id="358" r:id="rId47"/>
    <p:sldId id="359" r:id="rId48"/>
    <p:sldId id="27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5B5A822-F020-490F-B054-D8461A82C370}">
          <p14:sldIdLst>
            <p14:sldId id="256"/>
            <p14:sldId id="344"/>
          </p14:sldIdLst>
        </p14:section>
        <p14:section name="about me" id="{603C4A18-03E3-4EAE-BE41-BE3B9E094507}">
          <p14:sldIdLst>
            <p14:sldId id="288"/>
            <p14:sldId id="292"/>
            <p14:sldId id="409"/>
          </p14:sldIdLst>
        </p14:section>
        <p14:section name="Start" id="{6CC72611-2761-4832-8E63-621DE5C4A88B}">
          <p14:sldIdLst>
            <p14:sldId id="320"/>
            <p14:sldId id="296"/>
            <p14:sldId id="347"/>
            <p14:sldId id="349"/>
            <p14:sldId id="319"/>
            <p14:sldId id="286"/>
            <p14:sldId id="299"/>
            <p14:sldId id="316"/>
            <p14:sldId id="313"/>
            <p14:sldId id="322"/>
            <p14:sldId id="323"/>
            <p14:sldId id="402"/>
            <p14:sldId id="354"/>
            <p14:sldId id="352"/>
            <p14:sldId id="351"/>
            <p14:sldId id="353"/>
            <p14:sldId id="355"/>
            <p14:sldId id="404"/>
            <p14:sldId id="324"/>
            <p14:sldId id="327"/>
            <p14:sldId id="329"/>
            <p14:sldId id="330"/>
            <p14:sldId id="331"/>
            <p14:sldId id="332"/>
            <p14:sldId id="298"/>
            <p14:sldId id="336"/>
            <p14:sldId id="356"/>
            <p14:sldId id="339"/>
            <p14:sldId id="340"/>
            <p14:sldId id="407"/>
            <p14:sldId id="406"/>
            <p14:sldId id="408"/>
            <p14:sldId id="334"/>
            <p14:sldId id="297"/>
            <p14:sldId id="335"/>
            <p14:sldId id="301"/>
            <p14:sldId id="307"/>
          </p14:sldIdLst>
        </p14:section>
        <p14:section name="Backup" id="{02E4FE63-2F61-4DFB-8454-27F9ECCFC623}">
          <p14:sldIdLst>
            <p14:sldId id="358"/>
            <p14:sldId id="359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in van emden" initials="rve" lastIdx="1" clrIdx="0">
    <p:extLst>
      <p:ext uri="{19B8F6BF-5375-455C-9EA6-DF929625EA0E}">
        <p15:presenceInfo xmlns:p15="http://schemas.microsoft.com/office/powerpoint/2012/main" userId="f849fea77216d8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56" autoAdjust="0"/>
    <p:restoredTop sz="88065" autoAdjust="0"/>
  </p:normalViewPr>
  <p:slideViewPr>
    <p:cSldViewPr snapToGrid="0">
      <p:cViewPr varScale="1">
        <p:scale>
          <a:sx n="75" d="100"/>
          <a:sy n="75" d="100"/>
        </p:scale>
        <p:origin x="374" y="6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9/23/2020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2261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8032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985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="0" i="0" dirty="0">
              <a:solidFill>
                <a:srgbClr val="000000"/>
              </a:solidFill>
              <a:effectLst/>
              <a:latin typeface="TimesNewRomanPS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784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481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960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07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059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932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9794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good to know: source code of examples and exercises, and pre-downloaded 30Mhz greenhouse data can be found at  custom </a:t>
            </a:r>
            <a:r>
              <a:rPr lang="en-US" dirty="0" err="1"/>
              <a:t>github</a:t>
            </a:r>
            <a:r>
              <a:rPr lang="en-US" dirty="0"/>
              <a:t> repository at the following address.</a:t>
            </a:r>
          </a:p>
          <a:p>
            <a:endParaRPr lang="en-US" dirty="0"/>
          </a:p>
          <a:p>
            <a:r>
              <a:rPr lang="en-US" dirty="0"/>
              <a:t>These slides are also available there as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24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6391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2355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636363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301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7354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3050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222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9625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2467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1A1A1B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5489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085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0030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511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484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744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666666"/>
              </a:solidFill>
              <a:effectLst/>
              <a:latin typeface="La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4539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273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2242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2840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33333"/>
              </a:solidFill>
              <a:effectLst/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2582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33333"/>
              </a:solidFill>
              <a:effectLst/>
              <a:latin typeface="IBM Plex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6472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2406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3409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8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6151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647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4960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0979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9465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43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0622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6458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365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1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1DD0A83-F51C-4452-90E6-C9829C1F1791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814" y="5990144"/>
            <a:ext cx="2193173" cy="81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3" r:id="rId9"/>
    <p:sldLayoutId id="2147483668" r:id="rId10"/>
    <p:sldLayoutId id="2147483670" r:id="rId11"/>
    <p:sldLayoutId id="2147483653" r:id="rId12"/>
    <p:sldLayoutId id="2147483673" r:id="rId13"/>
    <p:sldLayoutId id="2147483674" r:id="rId14"/>
    <p:sldLayoutId id="2147483676" r:id="rId15"/>
    <p:sldLayoutId id="2147483677" r:id="rId16"/>
    <p:sldLayoutId id="2147483654" r:id="rId17"/>
    <p:sldLayoutId id="2147483660" r:id="rId18"/>
    <p:sldLayoutId id="2147483661" r:id="rId19"/>
    <p:sldLayoutId id="2147483678" r:id="rId20"/>
    <p:sldLayoutId id="2147483686" r:id="rId21"/>
    <p:sldLayoutId id="2147483687" r:id="rId22"/>
    <p:sldLayoutId id="2147483689" r:id="rId23"/>
    <p:sldLayoutId id="2147483690" r:id="rId24"/>
    <p:sldLayoutId id="214748368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11" Type="http://schemas.openxmlformats.org/officeDocument/2006/relationships/image" Target="../media/image9.png"/><Relationship Id="rId5" Type="http://schemas.openxmlformats.org/officeDocument/2006/relationships/image" Target="../media/image24.png"/><Relationship Id="rId15" Type="http://schemas.openxmlformats.org/officeDocument/2006/relationships/image" Target="../media/image10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Relationship Id="rId9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eg"/><Relationship Id="rId7" Type="http://schemas.openxmlformats.org/officeDocument/2006/relationships/image" Target="../media/image81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Sensors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JADS Course: </a:t>
            </a:r>
            <a:r>
              <a:rPr lang="en-US" b="1" dirty="0"/>
              <a:t>Data-Driven Food Value Chain</a:t>
            </a:r>
            <a:endParaRPr lang="en-US" dirty="0"/>
          </a:p>
          <a:p>
            <a:r>
              <a:rPr lang="en-US" dirty="0"/>
              <a:t>Lecture 3 – Robin van Emden, JADS | robin@pwy.nl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FB65C110-7D3E-4070-8FB6-829CA6F9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53" y="1790834"/>
            <a:ext cx="3096774" cy="1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D1488-F921-45FC-959C-C7F81E6A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74914" y="3153508"/>
            <a:ext cx="1376754" cy="1376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CBD0B9-FA86-4940-AF19-16779262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69" y="578999"/>
            <a:ext cx="11340000" cy="519979"/>
          </a:xfrm>
        </p:spPr>
        <p:txBody>
          <a:bodyPr/>
          <a:lstStyle/>
          <a:p>
            <a:pPr algn="ctr"/>
            <a:r>
              <a:rPr lang="en-US" sz="4400" dirty="0"/>
              <a:t> So.. let’s invert the perspective for today!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2D784CA-713C-4A97-84CA-7A764CDA792D}"/>
              </a:ext>
            </a:extLst>
          </p:cNvPr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616A4B-79BA-45F7-9DA8-94662EAD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550" y="2953248"/>
            <a:ext cx="1777275" cy="177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D6122E-2689-4DDC-98A5-0DF21D754A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80400" y="2640410"/>
            <a:ext cx="2397019" cy="2402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1ED3D-BE7E-4C7C-86F6-8929A35C0E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8861" y="2057789"/>
            <a:ext cx="3568194" cy="3568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CAA1A-E920-43F2-9B07-BD4ECCAE908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9" y="2115923"/>
            <a:ext cx="3451927" cy="3451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83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723693"/>
          </a:xfrm>
        </p:spPr>
        <p:txBody>
          <a:bodyPr/>
          <a:lstStyle/>
          <a:p>
            <a:r>
              <a:rPr lang="en-US" sz="3600" dirty="0"/>
              <a:t>Sensor related projects involve the following area’s: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682250" y="2304729"/>
            <a:ext cx="854075" cy="85407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Sensors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Generally, the most electronics focused part. A lot of uncharted area’s here!</a:t>
            </a:r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Microprocessors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signal from the sensor needs to be converted into digital, most often by an MCU.</a:t>
            </a:r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4806" y="2312404"/>
            <a:ext cx="854075" cy="85407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Communication protocols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data needs to be transported from the MCU(s) to a data store.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needs to be aggregated or stored.</a:t>
            </a:r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984324" y="2312404"/>
            <a:ext cx="854075" cy="8540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Data analysis,</a:t>
            </a:r>
            <a:br>
              <a:rPr lang="en-US" dirty="0"/>
            </a:br>
            <a:r>
              <a:rPr lang="en-US" dirty="0"/>
              <a:t>Data visualization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data has to be shown to others.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F06253-EBE1-426B-8648-5E2A700A5B5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2870821" y="1849580"/>
            <a:ext cx="1871096" cy="18710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90F0CB2-0EFC-4B97-9E8B-BB9C1A99D01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635" y="2007570"/>
            <a:ext cx="1494314" cy="14943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E9BD70-6D15-4423-A284-1A40D44817D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561877" y="1971427"/>
            <a:ext cx="1574980" cy="1574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64CA35-F7D6-481F-8B94-BD0D23EA504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9927069" y="2007570"/>
            <a:ext cx="1613434" cy="16134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C86C728-3A89-4E5C-B7B5-A188D45B5A2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336733" y="2007570"/>
            <a:ext cx="1571091" cy="1574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217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226" y="3160599"/>
            <a:ext cx="4522787" cy="885825"/>
          </a:xfrm>
        </p:spPr>
        <p:txBody>
          <a:bodyPr/>
          <a:lstStyle/>
          <a:p>
            <a:r>
              <a:rPr lang="en-US" sz="3600" dirty="0"/>
              <a:t>From sensor to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4742" y="3160599"/>
            <a:ext cx="5009250" cy="885825"/>
          </a:xfrm>
        </p:spPr>
        <p:txBody>
          <a:bodyPr/>
          <a:lstStyle/>
          <a:p>
            <a:r>
              <a:rPr lang="en-US" sz="3600" dirty="0"/>
              <a:t>Sensor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CA641-190C-4E8A-B694-3EA9C4DCD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6732" y="4311536"/>
            <a:ext cx="4522407" cy="2762250"/>
          </a:xfrm>
        </p:spPr>
        <p:txBody>
          <a:bodyPr/>
          <a:lstStyle/>
          <a:p>
            <a:r>
              <a:rPr lang="en-US" dirty="0"/>
              <a:t>We will be doing data analysis on live data from a greenhouse at 30Mhz, a Dutch company that builds a data platform for horticulture.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9685E3-8092-4359-A631-DDDB5E600A22}"/>
              </a:ext>
            </a:extLst>
          </p:cNvPr>
          <p:cNvSpPr txBox="1">
            <a:spLocks/>
          </p:cNvSpPr>
          <p:nvPr/>
        </p:nvSpPr>
        <p:spPr>
          <a:xfrm>
            <a:off x="894853" y="4311536"/>
            <a:ext cx="4522407" cy="2762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be using a simple plant measurement device to go over some basic sensor principles and to show how to get your data from an electronic sensor on an MCU to a database.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8983A-AFEB-4523-A32B-F12F0228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09440" y="1209959"/>
            <a:ext cx="1871096" cy="18710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AF3E1-C6AC-4E7D-AA4E-DA82EA7754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254" y="1367949"/>
            <a:ext cx="1494314" cy="14943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718350-0D43-4E34-8929-B6A003550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87246" y="1393900"/>
            <a:ext cx="1574980" cy="1574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E58D16-9632-445A-8ED7-8850972BAE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52438" y="1430043"/>
            <a:ext cx="1613434" cy="16134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DDF874-4BAF-4ACC-9536-A937AE22553B}"/>
              </a:ext>
            </a:extLst>
          </p:cNvPr>
          <p:cNvSpPr/>
          <p:nvPr/>
        </p:nvSpPr>
        <p:spPr>
          <a:xfrm>
            <a:off x="6576164" y="864000"/>
            <a:ext cx="5207828" cy="5098389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53471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oiletry&#10;&#10;Description automatically generated">
            <a:extLst>
              <a:ext uri="{FF2B5EF4-FFF2-40B4-BE49-F238E27FC236}">
                <a16:creationId xmlns:a16="http://schemas.microsoft.com/office/drawing/2014/main" id="{AA302DDB-745C-4CA1-80CA-6FE52E46B9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7921" y="857906"/>
            <a:ext cx="1752123" cy="5639810"/>
          </a:xfrm>
          <a:prstGeom prst="rect">
            <a:avLst/>
          </a:prstGeom>
        </p:spPr>
      </p:pic>
      <p:pic>
        <p:nvPicPr>
          <p:cNvPr id="10" name="Picture 9" descr="A picture containing device&#10;&#10;Description automatically generated">
            <a:extLst>
              <a:ext uri="{FF2B5EF4-FFF2-40B4-BE49-F238E27FC236}">
                <a16:creationId xmlns:a16="http://schemas.microsoft.com/office/drawing/2014/main" id="{E7E46EF8-AC2E-43F3-BDC2-F32E164DCA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844" y="1312764"/>
            <a:ext cx="1539265" cy="5113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 to data:  What is a sensor?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8DE985-65FD-4E08-B15B-033E49FE45E9}"/>
              </a:ext>
            </a:extLst>
          </p:cNvPr>
          <p:cNvSpPr txBox="1">
            <a:spLocks noChangeArrowheads="1"/>
          </p:cNvSpPr>
          <p:nvPr/>
        </p:nvSpPr>
        <p:spPr>
          <a:xfrm>
            <a:off x="1748321" y="1605147"/>
            <a:ext cx="8229600" cy="4394947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LID4096" sz="2000" b="1" dirty="0"/>
              <a:t>American National Standards Institute (ANSI) Definition:</a:t>
            </a:r>
            <a:br>
              <a:rPr lang="en-US" altLang="LID4096" sz="2000" b="1" dirty="0"/>
            </a:br>
            <a:endParaRPr lang="en-US" altLang="LID4096" sz="2000" b="1" dirty="0"/>
          </a:p>
          <a:p>
            <a:pPr marL="533400" lvl="2" indent="0">
              <a:buNone/>
            </a:pPr>
            <a:r>
              <a:rPr lang="en-US" altLang="LID4096" sz="1800" b="1" dirty="0"/>
              <a:t>“A device which provides a usable output in response to a specified measurand”</a:t>
            </a:r>
          </a:p>
          <a:p>
            <a:endParaRPr lang="en-US" altLang="LID4096" sz="2000" b="1" dirty="0"/>
          </a:p>
          <a:p>
            <a:endParaRPr lang="en-US" altLang="LID4096" sz="2000" b="1" dirty="0"/>
          </a:p>
          <a:p>
            <a:pPr lvl="4"/>
            <a:endParaRPr lang="en-US" altLang="LID4096" sz="2000" b="1" dirty="0"/>
          </a:p>
          <a:p>
            <a:pPr lvl="4"/>
            <a:endParaRPr lang="en-US" altLang="LID4096" sz="2000" b="1" dirty="0"/>
          </a:p>
          <a:p>
            <a:pPr lvl="4"/>
            <a:endParaRPr lang="en-US" altLang="LID4096" sz="2000" b="1" dirty="0"/>
          </a:p>
          <a:p>
            <a:r>
              <a:rPr lang="en-US" altLang="LID4096" sz="2000" b="1" dirty="0"/>
              <a:t>General definition: </a:t>
            </a:r>
            <a:br>
              <a:rPr lang="en-US" altLang="LID4096" sz="2000" b="1" dirty="0"/>
            </a:br>
            <a:br>
              <a:rPr lang="en-US" altLang="LID4096" sz="2000" b="1" dirty="0"/>
            </a:br>
            <a:r>
              <a:rPr lang="en-US" altLang="LID4096" sz="2000" b="1" dirty="0"/>
              <a:t>A sensor acquires a physical parameter and converts it into a signal suitable for processing (e.g. optical, electrical, mechanical)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020ABCA-907B-40B2-A1AD-144185153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782576"/>
              </p:ext>
            </p:extLst>
          </p:nvPr>
        </p:nvGraphicFramePr>
        <p:xfrm>
          <a:off x="2557806" y="3090153"/>
          <a:ext cx="6359211" cy="117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6" imgW="4950562" imgH="1061923" progId="Visio.Drawing.11">
                  <p:embed/>
                </p:oleObj>
              </mc:Choice>
              <mc:Fallback>
                <p:oleObj name="Visio" r:id="rId6" imgW="4950562" imgH="1061923" progId="Visio.Drawing.11">
                  <p:embed/>
                  <p:pic>
                    <p:nvPicPr>
                      <p:cNvPr id="7172" name="Object 6">
                        <a:extLst>
                          <a:ext uri="{FF2B5EF4-FFF2-40B4-BE49-F238E27FC236}">
                            <a16:creationId xmlns:a16="http://schemas.microsoft.com/office/drawing/2014/main" id="{1326CB68-0FEF-4C25-83C6-538E5A3AC4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806" y="3090153"/>
                        <a:ext cx="6359211" cy="1175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83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 to data:  Measurement systems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1205504"/>
            <a:ext cx="11339513" cy="276561"/>
          </a:xfrm>
        </p:spPr>
        <p:txBody>
          <a:bodyPr/>
          <a:lstStyle/>
          <a:p>
            <a:r>
              <a:rPr lang="en-US" sz="2800" dirty="0"/>
              <a:t>A sensor is generally part of a </a:t>
            </a:r>
            <a:r>
              <a:rPr lang="en-US" sz="2800" b="1" dirty="0"/>
              <a:t>measurement system.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7BC2DEF-CDCE-4C15-BF08-A099F720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7" y="2377001"/>
            <a:ext cx="11631147" cy="29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4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2D784CA-713C-4A97-84CA-7A764CDA792D}"/>
              </a:ext>
            </a:extLst>
          </p:cNvPr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73A4613-CFFF-49E7-9F49-CD7D459E1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Careful! Premature filtering…</a:t>
            </a:r>
          </a:p>
        </p:txBody>
      </p:sp>
    </p:spTree>
    <p:extLst>
      <p:ext uri="{BB962C8B-B14F-4D97-AF65-F5344CB8AC3E}">
        <p14:creationId xmlns:p14="http://schemas.microsoft.com/office/powerpoint/2010/main" val="228007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4840FB-2211-48A1-918F-674194AB3E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630" y="932329"/>
            <a:ext cx="10459851" cy="5708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2D784CA-713C-4A97-84CA-7A764CDA792D}"/>
              </a:ext>
            </a:extLst>
          </p:cNvPr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8E73701-A5CC-4DCA-9E21-51D84AC73451}"/>
              </a:ext>
            </a:extLst>
          </p:cNvPr>
          <p:cNvSpPr/>
          <p:nvPr/>
        </p:nvSpPr>
        <p:spPr>
          <a:xfrm>
            <a:off x="7960658" y="2205318"/>
            <a:ext cx="878541" cy="104438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876655-BF75-434E-8B09-B56610F5A886}"/>
              </a:ext>
            </a:extLst>
          </p:cNvPr>
          <p:cNvSpPr/>
          <p:nvPr/>
        </p:nvSpPr>
        <p:spPr>
          <a:xfrm flipV="1">
            <a:off x="4615014" y="4545244"/>
            <a:ext cx="878541" cy="88302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1F1796E-2CE7-4CF8-88F2-9C64E84B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…can be a bad thing.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203A88E2-5171-4F3A-8BAE-A2B8989B89A1}"/>
              </a:ext>
            </a:extLst>
          </p:cNvPr>
          <p:cNvSpPr txBox="1">
            <a:spLocks noChangeArrowheads="1"/>
          </p:cNvSpPr>
          <p:nvPr/>
        </p:nvSpPr>
        <p:spPr>
          <a:xfrm>
            <a:off x="7306175" y="1540808"/>
            <a:ext cx="4619842" cy="170889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LID4096" sz="2000" b="1" dirty="0">
                <a:solidFill>
                  <a:schemeClr val="accent5"/>
                </a:solidFill>
              </a:rPr>
              <a:t>What they got: Average Beats Per Minute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C6475C6-8629-427A-B836-D577DC3E78F8}"/>
              </a:ext>
            </a:extLst>
          </p:cNvPr>
          <p:cNvSpPr txBox="1">
            <a:spLocks noChangeArrowheads="1"/>
          </p:cNvSpPr>
          <p:nvPr/>
        </p:nvSpPr>
        <p:spPr>
          <a:xfrm>
            <a:off x="4679534" y="5732741"/>
            <a:ext cx="4619842" cy="170889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LID4096" sz="2000" b="1" dirty="0">
                <a:solidFill>
                  <a:schemeClr val="accent5"/>
                </a:solidFill>
              </a:rPr>
              <a:t>What they where looking for: raw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92F61E-49F5-4594-B21C-11C83D36BCEB}"/>
              </a:ext>
            </a:extLst>
          </p:cNvPr>
          <p:cNvSpPr/>
          <p:nvPr/>
        </p:nvSpPr>
        <p:spPr>
          <a:xfrm>
            <a:off x="7787472" y="3259753"/>
            <a:ext cx="1091919" cy="5816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18913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 to data:  Measurement systems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1205504"/>
            <a:ext cx="11339513" cy="276561"/>
          </a:xfrm>
        </p:spPr>
        <p:txBody>
          <a:bodyPr/>
          <a:lstStyle/>
          <a:p>
            <a:r>
              <a:rPr lang="en-US" sz="2800" dirty="0"/>
              <a:t>A sensor is generally part of a </a:t>
            </a:r>
            <a:r>
              <a:rPr lang="en-US" sz="2800" b="1" dirty="0"/>
              <a:t>measurement system.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7BC2DEF-CDCE-4C15-BF08-A099F720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7" y="2377001"/>
            <a:ext cx="11631147" cy="29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7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767E90A-EC2E-4436-8EC9-8E6ADEB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DSP1 - Analog to Digital Converter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DAB8612-EB56-434D-AC88-A8F8C50F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81" y="864000"/>
            <a:ext cx="10348373" cy="54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6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A1BEB-C951-4AC7-BD75-CEF169E7D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40524"/>
            <a:ext cx="10043363" cy="503352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767E90A-EC2E-4436-8EC9-8E6ADEB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DSP2 - Signal filtering</a:t>
            </a:r>
          </a:p>
        </p:txBody>
      </p:sp>
    </p:spTree>
    <p:extLst>
      <p:ext uri="{BB962C8B-B14F-4D97-AF65-F5344CB8AC3E}">
        <p14:creationId xmlns:p14="http://schemas.microsoft.com/office/powerpoint/2010/main" val="10681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2D784CA-713C-4A97-84CA-7A764CDA792D}"/>
              </a:ext>
            </a:extLst>
          </p:cNvPr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D09CBDC-D2C7-4C49-9C1B-E31DCBAA6AD9}"/>
              </a:ext>
            </a:extLst>
          </p:cNvPr>
          <p:cNvSpPr txBox="1">
            <a:spLocks/>
          </p:cNvSpPr>
          <p:nvPr/>
        </p:nvSpPr>
        <p:spPr>
          <a:xfrm>
            <a:off x="1592481" y="4890521"/>
            <a:ext cx="9323424" cy="4727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https://github.com/robinvanemden/sensors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402474-7810-41B0-BCC3-2413E170F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9732" y="2049260"/>
            <a:ext cx="5797164" cy="21840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4D04E3-E2FC-4E6D-AAB1-B3521B254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644386" cy="723693"/>
          </a:xfrm>
        </p:spPr>
        <p:txBody>
          <a:bodyPr/>
          <a:lstStyle/>
          <a:p>
            <a:r>
              <a:rPr lang="en-US" sz="3600" b="1" dirty="0"/>
              <a:t>Introduction to Sensors: Data and code repository</a:t>
            </a:r>
          </a:p>
        </p:txBody>
      </p:sp>
    </p:spTree>
    <p:extLst>
      <p:ext uri="{BB962C8B-B14F-4D97-AF65-F5344CB8AC3E}">
        <p14:creationId xmlns:p14="http://schemas.microsoft.com/office/powerpoint/2010/main" val="93870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AD23379-66EE-457A-9956-D3528050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DSP3 - sensor fusion (Kalman Filter)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158EB4BF-1A5F-453E-9780-290EC4A1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02378"/>
            <a:ext cx="7462183" cy="419747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8A26E5-CE19-4ABC-AC7E-0450CF5F97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47"/>
          <a:stretch/>
        </p:blipFill>
        <p:spPr>
          <a:xfrm>
            <a:off x="5891048" y="1950191"/>
            <a:ext cx="6163445" cy="31188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A24B20-4CA1-438E-9DC5-3F602E3CA7D7}"/>
              </a:ext>
            </a:extLst>
          </p:cNvPr>
          <p:cNvSpPr txBox="1"/>
          <p:nvPr/>
        </p:nvSpPr>
        <p:spPr>
          <a:xfrm>
            <a:off x="666093" y="5967700"/>
            <a:ext cx="797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https://junshengfu.github.io/tracking-with-Extended-Kalman-Filter/</a:t>
            </a:r>
          </a:p>
        </p:txBody>
      </p:sp>
    </p:spTree>
    <p:extLst>
      <p:ext uri="{BB962C8B-B14F-4D97-AF65-F5344CB8AC3E}">
        <p14:creationId xmlns:p14="http://schemas.microsoft.com/office/powerpoint/2010/main" val="2444136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767E90A-EC2E-4436-8EC9-8E6ADEB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Digital Signal Processing (DSP)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1CCF8F-E277-401A-B915-77F9D19E42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1697" y="1308538"/>
            <a:ext cx="9790386" cy="4666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861F66-B823-4FFA-85FE-35880F31A4D5}"/>
              </a:ext>
            </a:extLst>
          </p:cNvPr>
          <p:cNvSpPr/>
          <p:nvPr/>
        </p:nvSpPr>
        <p:spPr>
          <a:xfrm>
            <a:off x="3413234" y="1344786"/>
            <a:ext cx="5052849" cy="106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742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5767E90A-EC2E-4436-8EC9-8E6ADEB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Digital Signal Processing (DSP)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D75E0-B7E2-457B-94ED-6ADF2454F043}"/>
              </a:ext>
            </a:extLst>
          </p:cNvPr>
          <p:cNvSpPr txBox="1"/>
          <p:nvPr/>
        </p:nvSpPr>
        <p:spPr>
          <a:xfrm>
            <a:off x="9706717" y="1737019"/>
            <a:ext cx="22071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https://www.amazon.com/Scientist-Engineers-Digital-Signal-Processing/dp/0966017633/ref=sr_1_2?dchild=1&amp;keywords=digital+signal+processing+book&amp;qid=1600529672&amp;sr=8-2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85FC84-AEF7-4610-A202-AF76C8040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38" y="1146957"/>
            <a:ext cx="2827283" cy="4042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351A5-AA56-401D-96BC-0D185A87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10" y="1146957"/>
            <a:ext cx="4055917" cy="4055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D8CDE-C626-44E0-B4F3-AD2D0DDCDFB7}"/>
              </a:ext>
            </a:extLst>
          </p:cNvPr>
          <p:cNvSpPr txBox="1"/>
          <p:nvPr/>
        </p:nvSpPr>
        <p:spPr>
          <a:xfrm>
            <a:off x="2469155" y="5461889"/>
            <a:ext cx="24969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https://scipy-cookbook.readthedocs.io/items/idx_signal_processing.html</a:t>
            </a:r>
          </a:p>
        </p:txBody>
      </p:sp>
    </p:spTree>
    <p:extLst>
      <p:ext uri="{BB962C8B-B14F-4D97-AF65-F5344CB8AC3E}">
        <p14:creationId xmlns:p14="http://schemas.microsoft.com/office/powerpoint/2010/main" val="3058495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 to data:  Measurement systems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1205504"/>
            <a:ext cx="11339513" cy="276561"/>
          </a:xfrm>
        </p:spPr>
        <p:txBody>
          <a:bodyPr/>
          <a:lstStyle/>
          <a:p>
            <a:r>
              <a:rPr lang="en-US" sz="2800" dirty="0"/>
              <a:t>A sensor is generally part of a </a:t>
            </a:r>
            <a:r>
              <a:rPr lang="en-US" sz="2800" b="1" dirty="0"/>
              <a:t>measurement system.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7BC2DEF-CDCE-4C15-BF08-A099F720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67" y="2377001"/>
            <a:ext cx="11631147" cy="29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8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 to data:  Measurement systems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1205504"/>
            <a:ext cx="11339513" cy="276561"/>
          </a:xfrm>
        </p:spPr>
        <p:txBody>
          <a:bodyPr/>
          <a:lstStyle/>
          <a:p>
            <a:r>
              <a:rPr lang="en-US" sz="2800" dirty="0"/>
              <a:t>From hardwired to microprocessor-based measurement systems</a:t>
            </a:r>
            <a:endParaRPr lang="en-US" sz="2800" b="1" dirty="0"/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F2EA09F7-F2A1-4994-81EC-8E43CC75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871717"/>
            <a:ext cx="4867688" cy="3780779"/>
          </a:xfrm>
          <a:prstGeom prst="rect">
            <a:avLst/>
          </a:prstGeom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B88D34FF-A08E-4E1F-A4C3-9B6A013B4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488" y="1823569"/>
            <a:ext cx="6324706" cy="42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4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CD808A-C0F2-4FEF-8BA3-8683EF8B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59" y="1059873"/>
            <a:ext cx="7718806" cy="55273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AD23379-66EE-457A-9956-D3528050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 What is a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648412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sensor to data:  Microcontroller vs Microprocessor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C6F7-3678-4EB1-9653-A3E4DAC47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947" y="2815774"/>
            <a:ext cx="4522314" cy="2511772"/>
          </a:xfrm>
        </p:spPr>
        <p:txBody>
          <a:bodyPr/>
          <a:lstStyle/>
          <a:p>
            <a:r>
              <a:rPr lang="en-US" sz="2400" b="1" dirty="0"/>
              <a:t>CPU, RAM, ROM, I/O and Timer all on a single chip</a:t>
            </a:r>
          </a:p>
          <a:p>
            <a:r>
              <a:rPr lang="en-US" sz="2400" b="1" dirty="0"/>
              <a:t>Fixed amount of on-chip RAM, ROM, IO ports</a:t>
            </a:r>
          </a:p>
          <a:p>
            <a:r>
              <a:rPr lang="en-US" sz="2400" b="1" dirty="0"/>
              <a:t>For applications in which cost, power, and space are critical</a:t>
            </a:r>
          </a:p>
          <a:p>
            <a:r>
              <a:rPr lang="en-US" sz="2400" b="1" dirty="0"/>
              <a:t>Single purpose</a:t>
            </a:r>
          </a:p>
          <a:p>
            <a:r>
              <a:rPr lang="en-US" sz="2400" b="1" dirty="0"/>
              <a:t>Relatively slow, fewer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0F146840-DF44-4C7D-A50A-CF69B3AE2A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6581" y="1349174"/>
            <a:ext cx="1882885" cy="1059437"/>
          </a:xfrm>
          <a:prstGeom prst="rect">
            <a:avLst/>
          </a:prstGeom>
        </p:spPr>
      </p:pic>
      <p:pic>
        <p:nvPicPr>
          <p:cNvPr id="18" name="Picture 1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0E9C2837-0093-4362-88AA-1F68F9B7CA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1215" y="1349175"/>
            <a:ext cx="1858757" cy="10594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B3E323-72B2-437C-93B9-C6F012396A63}"/>
              </a:ext>
            </a:extLst>
          </p:cNvPr>
          <p:cNvSpPr txBox="1"/>
          <p:nvPr/>
        </p:nvSpPr>
        <p:spPr>
          <a:xfrm>
            <a:off x="2355574" y="1588747"/>
            <a:ext cx="914400" cy="831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MCU</a:t>
            </a:r>
            <a:endParaRPr lang="LID4096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0C8438-7049-47C5-B304-7A37F27CB4A1}"/>
              </a:ext>
            </a:extLst>
          </p:cNvPr>
          <p:cNvSpPr txBox="1"/>
          <p:nvPr/>
        </p:nvSpPr>
        <p:spPr>
          <a:xfrm>
            <a:off x="8352182" y="1559553"/>
            <a:ext cx="914400" cy="831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</a:rPr>
              <a:t>MPU</a:t>
            </a:r>
            <a:endParaRPr lang="LID4096" sz="4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12FD880-D289-4315-AD78-3FC24539A48F}"/>
              </a:ext>
            </a:extLst>
          </p:cNvPr>
          <p:cNvSpPr txBox="1">
            <a:spLocks/>
          </p:cNvSpPr>
          <p:nvPr/>
        </p:nvSpPr>
        <p:spPr>
          <a:xfrm>
            <a:off x="6788227" y="2787820"/>
            <a:ext cx="4522314" cy="3323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CPU is standalone - RAM, ROM, I/O and timer are separate</a:t>
            </a:r>
          </a:p>
          <a:p>
            <a:r>
              <a:rPr lang="en-US" sz="2400" b="1" dirty="0"/>
              <a:t>Designer can decide on amount of RAM, ROM, IO ports</a:t>
            </a:r>
          </a:p>
          <a:p>
            <a:r>
              <a:rPr lang="en-US" sz="2400" b="1" dirty="0"/>
              <a:t>Versatile</a:t>
            </a:r>
          </a:p>
          <a:p>
            <a:r>
              <a:rPr lang="en-US" sz="2400" b="1" dirty="0"/>
              <a:t>General purpose</a:t>
            </a:r>
          </a:p>
          <a:p>
            <a:r>
              <a:rPr lang="en-US" sz="2400" b="1" dirty="0"/>
              <a:t>More expensive</a:t>
            </a:r>
          </a:p>
          <a:p>
            <a:r>
              <a:rPr lang="en-US" sz="2400" b="1" dirty="0"/>
              <a:t>Faster,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4023310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AD23379-66EE-457A-9956-D3528050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0" y="5418390"/>
            <a:ext cx="11340000" cy="432000"/>
          </a:xfrm>
        </p:spPr>
        <p:txBody>
          <a:bodyPr/>
          <a:lstStyle/>
          <a:p>
            <a:r>
              <a:rPr lang="en-US" dirty="0"/>
              <a:t>Choice </a:t>
            </a:r>
            <a:br>
              <a:rPr lang="en-US" dirty="0"/>
            </a:br>
            <a:r>
              <a:rPr lang="en-US" dirty="0"/>
              <a:t>is yours:</a:t>
            </a:r>
            <a:br>
              <a:rPr lang="en-US" dirty="0"/>
            </a:br>
            <a:r>
              <a:rPr lang="en-US" dirty="0"/>
              <a:t>Arduino or RTOS,</a:t>
            </a:r>
            <a:br>
              <a:rPr lang="en-US" dirty="0"/>
            </a:br>
            <a:r>
              <a:rPr lang="en-US" dirty="0"/>
              <a:t>ESP32 or STM32 …</a:t>
            </a:r>
          </a:p>
        </p:txBody>
      </p:sp>
    </p:spTree>
    <p:extLst>
      <p:ext uri="{BB962C8B-B14F-4D97-AF65-F5344CB8AC3E}">
        <p14:creationId xmlns:p14="http://schemas.microsoft.com/office/powerpoint/2010/main" val="154310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682C7-C269-4963-B6AA-B8384994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42355"/>
            <a:ext cx="11340000" cy="432000"/>
          </a:xfrm>
        </p:spPr>
        <p:txBody>
          <a:bodyPr/>
          <a:lstStyle/>
          <a:p>
            <a:r>
              <a:rPr lang="en-US" dirty="0"/>
              <a:t>From sensor to data:  </a:t>
            </a:r>
            <a:r>
              <a:rPr lang="en-US" dirty="0" err="1"/>
              <a:t>MicroPython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882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58FE7-4A58-461B-B319-4EF400ABD1B1}"/>
              </a:ext>
            </a:extLst>
          </p:cNvPr>
          <p:cNvSpPr txBox="1"/>
          <p:nvPr/>
        </p:nvSpPr>
        <p:spPr>
          <a:xfrm>
            <a:off x="3535417" y="5073134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https://micropython.org/unicorn/</a:t>
            </a:r>
          </a:p>
        </p:txBody>
      </p:sp>
    </p:spTree>
    <p:extLst>
      <p:ext uri="{BB962C8B-B14F-4D97-AF65-F5344CB8AC3E}">
        <p14:creationId xmlns:p14="http://schemas.microsoft.com/office/powerpoint/2010/main" val="419982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93735" y="84657"/>
            <a:ext cx="6022896" cy="41100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Robin van Emden</a:t>
            </a:r>
            <a:br>
              <a:rPr lang="en-US" dirty="0"/>
            </a:br>
            <a:r>
              <a:rPr lang="en-US" dirty="0"/>
              <a:t>Research at JADS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3200" b="1" dirty="0"/>
              <a:t>Academic background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- </a:t>
            </a:r>
            <a:r>
              <a:rPr lang="en-US" sz="2800" dirty="0"/>
              <a:t>Cognitive neuroscience</a:t>
            </a:r>
            <a:br>
              <a:rPr lang="en-US" sz="2800" dirty="0"/>
            </a:br>
            <a:r>
              <a:rPr lang="en-US" sz="2800" dirty="0"/>
              <a:t>- Computer science</a:t>
            </a:r>
            <a:br>
              <a:rPr lang="en-US" sz="2800" dirty="0"/>
            </a:br>
            <a:br>
              <a:rPr lang="en-US" sz="2800" dirty="0"/>
            </a:br>
            <a:r>
              <a:rPr lang="en-US" sz="2400" dirty="0"/>
              <a:t>Research at JADS at prof M. </a:t>
            </a:r>
            <a:r>
              <a:rPr lang="en-US" sz="2400" dirty="0" err="1"/>
              <a:t>Kaptein’s</a:t>
            </a:r>
            <a:br>
              <a:rPr lang="en-US" sz="2800" dirty="0"/>
            </a:br>
            <a:r>
              <a:rPr lang="en-US" sz="2800" b="1" dirty="0">
                <a:solidFill>
                  <a:schemeClr val="accent3"/>
                </a:solidFill>
              </a:rPr>
              <a:t>Computational Personalization Lab</a:t>
            </a:r>
            <a:br>
              <a:rPr lang="en-US" sz="4400" dirty="0"/>
            </a:b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59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6DD47F-D181-45CD-A525-14A14AF484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226" y="3160599"/>
            <a:ext cx="4522787" cy="885825"/>
          </a:xfrm>
        </p:spPr>
        <p:txBody>
          <a:bodyPr/>
          <a:lstStyle/>
          <a:p>
            <a:r>
              <a:rPr lang="en-US" sz="3600" dirty="0"/>
              <a:t>From Sensor to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976196-87DB-406C-9904-8B1F6B13B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74742" y="3160599"/>
            <a:ext cx="5009250" cy="885825"/>
          </a:xfrm>
        </p:spPr>
        <p:txBody>
          <a:bodyPr/>
          <a:lstStyle/>
          <a:p>
            <a:r>
              <a:rPr lang="en-US" sz="3600" dirty="0"/>
              <a:t>Sensor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CA641-190C-4E8A-B694-3EA9C4DCD9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6732" y="4311536"/>
            <a:ext cx="4522407" cy="2762250"/>
          </a:xfrm>
        </p:spPr>
        <p:txBody>
          <a:bodyPr/>
          <a:lstStyle/>
          <a:p>
            <a:r>
              <a:rPr lang="en-US" dirty="0"/>
              <a:t>We will be doing data analysis on live data from a greenhouse at 30Mhz, a Dutch company that builds a data platform for horticulture.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99685E3-8092-4359-A631-DDDB5E600A22}"/>
              </a:ext>
            </a:extLst>
          </p:cNvPr>
          <p:cNvSpPr txBox="1">
            <a:spLocks/>
          </p:cNvSpPr>
          <p:nvPr/>
        </p:nvSpPr>
        <p:spPr>
          <a:xfrm>
            <a:off x="894853" y="4311536"/>
            <a:ext cx="4522407" cy="2762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will be using a simple plant measurement device to go over some basic sensor principles and to show how to get your data from an electronic sensor on an MCU to a database.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68983A-AFEB-4523-A32B-F12F0228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09440" y="1209959"/>
            <a:ext cx="1871096" cy="18710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AF3E1-C6AC-4E7D-AA4E-DA82EA77540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254" y="1367949"/>
            <a:ext cx="1494314" cy="149431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718350-0D43-4E34-8929-B6A0035500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87246" y="1393900"/>
            <a:ext cx="1574980" cy="157498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E58D16-9632-445A-8ED7-8850972BAE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652438" y="1430043"/>
            <a:ext cx="1613434" cy="16134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F2A0C3-0A79-4F35-8776-77DA4AA446C2}"/>
              </a:ext>
            </a:extLst>
          </p:cNvPr>
          <p:cNvSpPr/>
          <p:nvPr/>
        </p:nvSpPr>
        <p:spPr>
          <a:xfrm>
            <a:off x="130470" y="1220863"/>
            <a:ext cx="5515628" cy="5554096"/>
          </a:xfrm>
          <a:prstGeom prst="rect">
            <a:avLst/>
          </a:prstGeom>
          <a:solidFill>
            <a:srgbClr val="FFFFFF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884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analysis:  From measurement system to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A6D3D-485D-4BB6-9E88-3C3BDD450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001" y="1440795"/>
            <a:ext cx="11339999" cy="460447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59F55ED-462D-497A-9347-57AF781CFE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57096"/>
            <a:ext cx="9233647" cy="2672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A8A99-F09C-4EAC-B940-7BDB0295E005}"/>
              </a:ext>
            </a:extLst>
          </p:cNvPr>
          <p:cNvSpPr txBox="1"/>
          <p:nvPr/>
        </p:nvSpPr>
        <p:spPr>
          <a:xfrm>
            <a:off x="3733799" y="5172127"/>
            <a:ext cx="1766048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Data analysis</a:t>
            </a:r>
            <a:endParaRPr lang="LID4096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E10F9-35FD-4011-8857-3960EFD84570}"/>
              </a:ext>
            </a:extLst>
          </p:cNvPr>
          <p:cNvSpPr txBox="1"/>
          <p:nvPr/>
        </p:nvSpPr>
        <p:spPr>
          <a:xfrm>
            <a:off x="7962899" y="5240790"/>
            <a:ext cx="1766048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storage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(database,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 local data,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173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y LoRa? | Semtech LoRa Technology | Semtech">
            <a:extLst>
              <a:ext uri="{FF2B5EF4-FFF2-40B4-BE49-F238E27FC236}">
                <a16:creationId xmlns:a16="http://schemas.microsoft.com/office/drawing/2014/main" id="{93D99502-6D36-4859-8BA6-887E8CAE6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82415"/>
            <a:ext cx="10036066" cy="501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767E90A-EC2E-4436-8EC9-8E6ADEBC1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From sensor to data: Wireless protocols</a:t>
            </a:r>
          </a:p>
        </p:txBody>
      </p:sp>
    </p:spTree>
    <p:extLst>
      <p:ext uri="{BB962C8B-B14F-4D97-AF65-F5344CB8AC3E}">
        <p14:creationId xmlns:p14="http://schemas.microsoft.com/office/powerpoint/2010/main" val="292089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analysis: Network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A6D3D-485D-4BB6-9E88-3C3BDD450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001" y="1440795"/>
            <a:ext cx="11339999" cy="460447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59F55ED-462D-497A-9347-57AF781CFE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57096"/>
            <a:ext cx="9233647" cy="2672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A8A99-F09C-4EAC-B940-7BDB0295E005}"/>
              </a:ext>
            </a:extLst>
          </p:cNvPr>
          <p:cNvSpPr txBox="1"/>
          <p:nvPr/>
        </p:nvSpPr>
        <p:spPr>
          <a:xfrm>
            <a:off x="3733799" y="5172127"/>
            <a:ext cx="1766048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Data analysis</a:t>
            </a:r>
            <a:endParaRPr lang="LID4096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E10F9-35FD-4011-8857-3960EFD84570}"/>
              </a:ext>
            </a:extLst>
          </p:cNvPr>
          <p:cNvSpPr txBox="1"/>
          <p:nvPr/>
        </p:nvSpPr>
        <p:spPr>
          <a:xfrm>
            <a:off x="7962899" y="5240790"/>
            <a:ext cx="1766048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storage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(database,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 local data,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C7A3BE2B-0F20-47DB-838C-C4C5C125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4078" y="3000172"/>
            <a:ext cx="1458291" cy="1458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379B58-402F-4F0A-9BDF-8946BD81378D}"/>
              </a:ext>
            </a:extLst>
          </p:cNvPr>
          <p:cNvSpPr txBox="1"/>
          <p:nvPr/>
        </p:nvSpPr>
        <p:spPr>
          <a:xfrm>
            <a:off x="263631" y="6289576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https://mqtt.org/</a:t>
            </a:r>
          </a:p>
        </p:txBody>
      </p:sp>
    </p:spTree>
    <p:extLst>
      <p:ext uri="{BB962C8B-B14F-4D97-AF65-F5344CB8AC3E}">
        <p14:creationId xmlns:p14="http://schemas.microsoft.com/office/powerpoint/2010/main" val="21546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analysis:  MQTT </a:t>
            </a:r>
            <a:r>
              <a:rPr lang="en-US" b="0" i="0" dirty="0">
                <a:solidFill>
                  <a:srgbClr val="363636"/>
                </a:solidFill>
                <a:effectLst/>
                <a:latin typeface="BlinkMacSystemFont"/>
              </a:rPr>
              <a:t>Publish/Subscribe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C599F58-162F-4733-AAFA-F928D796E2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7000" contras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0522" b="7304"/>
          <a:stretch/>
        </p:blipFill>
        <p:spPr>
          <a:xfrm>
            <a:off x="281967" y="1204779"/>
            <a:ext cx="11910033" cy="4765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691AEA-EEB7-48D7-867A-4F371FE43765}"/>
              </a:ext>
            </a:extLst>
          </p:cNvPr>
          <p:cNvSpPr/>
          <p:nvPr/>
        </p:nvSpPr>
        <p:spPr>
          <a:xfrm>
            <a:off x="618143" y="1074470"/>
            <a:ext cx="1588005" cy="1080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D73F4-BD5D-4487-B656-2C656828B536}"/>
              </a:ext>
            </a:extLst>
          </p:cNvPr>
          <p:cNvSpPr txBox="1"/>
          <p:nvPr/>
        </p:nvSpPr>
        <p:spPr>
          <a:xfrm>
            <a:off x="402143" y="6155190"/>
            <a:ext cx="1131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https://www.ev3dev.org/docs/tutorials/sending-and-receiving-messages-with-mqtt/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171A3-A6E3-4F44-A9DE-2689E21C67EB}"/>
              </a:ext>
            </a:extLst>
          </p:cNvPr>
          <p:cNvSpPr txBox="1"/>
          <p:nvPr/>
        </p:nvSpPr>
        <p:spPr>
          <a:xfrm>
            <a:off x="432000" y="6488668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https://pypi.org/project/paho-mqtt/</a:t>
            </a:r>
          </a:p>
        </p:txBody>
      </p:sp>
    </p:spTree>
    <p:extLst>
      <p:ext uri="{BB962C8B-B14F-4D97-AF65-F5344CB8AC3E}">
        <p14:creationId xmlns:p14="http://schemas.microsoft.com/office/powerpoint/2010/main" val="46144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analysis: Network protocol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0A6D3D-485D-4BB6-9E88-3C3BDD4504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001" y="1440795"/>
            <a:ext cx="11339999" cy="4604471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159F55ED-462D-497A-9347-57AF781CFE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57096"/>
            <a:ext cx="9233647" cy="26722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0A8A99-F09C-4EAC-B940-7BDB0295E005}"/>
              </a:ext>
            </a:extLst>
          </p:cNvPr>
          <p:cNvSpPr txBox="1"/>
          <p:nvPr/>
        </p:nvSpPr>
        <p:spPr>
          <a:xfrm>
            <a:off x="3733799" y="5172127"/>
            <a:ext cx="1766048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Data analysis</a:t>
            </a:r>
            <a:endParaRPr lang="LID4096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FE10F9-35FD-4011-8857-3960EFD84570}"/>
              </a:ext>
            </a:extLst>
          </p:cNvPr>
          <p:cNvSpPr txBox="1"/>
          <p:nvPr/>
        </p:nvSpPr>
        <p:spPr>
          <a:xfrm>
            <a:off x="7962899" y="5240790"/>
            <a:ext cx="1766048" cy="9144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storage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(database,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temporary local data,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6EDEBB1-2186-4C7F-A683-AB3AB63FF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899" y="3583440"/>
            <a:ext cx="1582278" cy="15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22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5E4D97F-A881-4B75-B5EB-65053BE0C6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92" t="23066" r="14747" b="25991"/>
          <a:stretch/>
        </p:blipFill>
        <p:spPr>
          <a:xfrm>
            <a:off x="6096000" y="2273642"/>
            <a:ext cx="5400370" cy="153223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541F8D7-1757-4F3D-A738-32F67D30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78" y="1285103"/>
            <a:ext cx="5690205" cy="4870087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46BC79-596A-4029-8A26-42600820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39513" cy="431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data to analysis:  Timeseries databases</a:t>
            </a:r>
          </a:p>
        </p:txBody>
      </p:sp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753B6461-5F27-4483-9279-6C8745329E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2183" y="4045767"/>
            <a:ext cx="4516443" cy="12323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62F68B-38E0-4FC3-983E-E060809414AB}"/>
              </a:ext>
            </a:extLst>
          </p:cNvPr>
          <p:cNvSpPr txBox="1"/>
          <p:nvPr/>
        </p:nvSpPr>
        <p:spPr>
          <a:xfrm>
            <a:off x="431800" y="6371190"/>
            <a:ext cx="609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https://www.timescale.com/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14896B-745F-4566-833D-7491E25595F6}"/>
              </a:ext>
            </a:extLst>
          </p:cNvPr>
          <p:cNvSpPr txBox="1"/>
          <p:nvPr/>
        </p:nvSpPr>
        <p:spPr>
          <a:xfrm>
            <a:off x="3762633" y="6371190"/>
            <a:ext cx="609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/>
              <a:t>https://www.influxdata.com/</a:t>
            </a:r>
          </a:p>
        </p:txBody>
      </p:sp>
    </p:spTree>
    <p:extLst>
      <p:ext uri="{BB962C8B-B14F-4D97-AF65-F5344CB8AC3E}">
        <p14:creationId xmlns:p14="http://schemas.microsoft.com/office/powerpoint/2010/main" val="1194409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46BC79-596A-4029-8A26-42600820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39513" cy="431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data to analysis:  Timeseries analysis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A3B80-77C0-4BC5-AD31-9A5531F43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9" y="2144151"/>
            <a:ext cx="12104541" cy="352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31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tile tx="0" ty="0" sx="100000" sy="100000" flip="x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921D30-35A9-4980-A38C-FAB87689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69" y="1975800"/>
            <a:ext cx="11340000" cy="432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From sensor to 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BE01B0-EFA4-42F9-9A56-5AD5DF0581D0}"/>
              </a:ext>
            </a:extLst>
          </p:cNvPr>
          <p:cNvSpPr txBox="1">
            <a:spLocks/>
          </p:cNvSpPr>
          <p:nvPr/>
        </p:nvSpPr>
        <p:spPr>
          <a:xfrm>
            <a:off x="6859694" y="1975800"/>
            <a:ext cx="5457812" cy="503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TTGO </a:t>
            </a:r>
            <a:r>
              <a:rPr lang="en-US" dirty="0" err="1">
                <a:solidFill>
                  <a:schemeClr val="bg1"/>
                </a:solidFill>
              </a:rPr>
              <a:t>HiGrow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EBE621F5-FB56-4AE7-940E-0B98A28A592A}"/>
              </a:ext>
            </a:extLst>
          </p:cNvPr>
          <p:cNvSpPr txBox="1"/>
          <p:nvPr/>
        </p:nvSpPr>
        <p:spPr>
          <a:xfrm>
            <a:off x="739301" y="6118698"/>
            <a:ext cx="7295745" cy="14786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highlight>
                  <a:srgbClr val="000000"/>
                </a:highlight>
              </a:rPr>
              <a:t>https://docs.google.com/forms/d/e/1FAIpQLSfceR17DqjP0DpjnG46QbSU0IGBpZmOJrJCPBP1OFRGTNkaTg/viewform</a:t>
            </a:r>
          </a:p>
          <a:p>
            <a:pPr algn="l"/>
            <a:endParaRPr lang="en-US" b="1" dirty="0">
              <a:solidFill>
                <a:schemeClr val="bg1"/>
              </a:solidFill>
              <a:highlight>
                <a:srgbClr val="00000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4276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457" y="420238"/>
            <a:ext cx="4859912" cy="432000"/>
          </a:xfrm>
        </p:spPr>
        <p:txBody>
          <a:bodyPr/>
          <a:lstStyle/>
          <a:p>
            <a:r>
              <a:rPr lang="en-US" sz="3200" dirty="0"/>
              <a:t>From Sensor to data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Instant Communication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API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7" name="Picture 16" descr="A vase filled with flowers sitting on a table&#10;&#10;Description automatically generated">
            <a:extLst>
              <a:ext uri="{FF2B5EF4-FFF2-40B4-BE49-F238E27FC236}">
                <a16:creationId xmlns:a16="http://schemas.microsoft.com/office/drawing/2014/main" id="{4504DCF4-EB0E-4ADF-B551-0AC5893B7E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883"/>
          <a:stretch/>
        </p:blipFill>
        <p:spPr>
          <a:xfrm>
            <a:off x="94834" y="109180"/>
            <a:ext cx="6219144" cy="736979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12F9D7C-6013-43D7-A64E-2BCB17627A20}"/>
              </a:ext>
            </a:extLst>
          </p:cNvPr>
          <p:cNvSpPr/>
          <p:nvPr/>
        </p:nvSpPr>
        <p:spPr>
          <a:xfrm>
            <a:off x="6732435" y="1108939"/>
            <a:ext cx="5364731" cy="472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1" i="0" dirty="0" err="1">
                <a:solidFill>
                  <a:schemeClr val="accent5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LilyGo</a:t>
            </a:r>
            <a:r>
              <a:rPr lang="en-US" sz="3200" b="1" i="0" dirty="0">
                <a:solidFill>
                  <a:schemeClr val="accent5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 TTGO T-</a:t>
            </a:r>
            <a:r>
              <a:rPr lang="en-US" sz="3200" b="1" i="0" dirty="0" err="1">
                <a:solidFill>
                  <a:schemeClr val="accent5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Higrow</a:t>
            </a:r>
            <a:endParaRPr lang="en-US" sz="3200" b="1" i="0" dirty="0">
              <a:solidFill>
                <a:schemeClr val="accent5"/>
              </a:solidFill>
              <a:effectLst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l"/>
            <a:r>
              <a:rPr lang="en-US" sz="16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TinyTronics.nl</a:t>
            </a:r>
            <a:br>
              <a:rPr lang="en-US" sz="16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</a:br>
            <a:br>
              <a:rPr lang="en-US" sz="32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</a:br>
            <a:r>
              <a:rPr lang="en-US" sz="2800" b="1" i="0" dirty="0">
                <a:solidFill>
                  <a:schemeClr val="tx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Sensors: </a:t>
            </a:r>
            <a:endParaRPr lang="en-US" sz="2800" b="1" i="0" dirty="0">
              <a:solidFill>
                <a:schemeClr val="accent1"/>
              </a:solidFill>
              <a:effectLst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Photometric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Temperature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Air humidity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Soil humidity</a:t>
            </a:r>
            <a:endParaRPr lang="en-US" sz="2800" b="1" dirty="0">
              <a:solidFill>
                <a:schemeClr val="accent1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Electrolyte sensor</a:t>
            </a:r>
            <a:br>
              <a:rPr lang="en-US" sz="2800" b="1" i="0" dirty="0">
                <a:solidFill>
                  <a:schemeClr val="accent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</a:br>
            <a:endParaRPr lang="en-US" sz="2800" b="1" i="0" dirty="0">
              <a:solidFill>
                <a:schemeClr val="accent1"/>
              </a:solidFill>
              <a:effectLst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l"/>
            <a:r>
              <a:rPr lang="en-US" sz="28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Microprocessor: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ESP32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C2BED8-0311-4C31-9A7B-5641BF117F88}"/>
              </a:ext>
            </a:extLst>
          </p:cNvPr>
          <p:cNvCxnSpPr>
            <a:cxnSpLocks/>
          </p:cNvCxnSpPr>
          <p:nvPr/>
        </p:nvCxnSpPr>
        <p:spPr>
          <a:xfrm flipH="1" flipV="1">
            <a:off x="2380533" y="3887135"/>
            <a:ext cx="4471864" cy="6112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AB59C2-E002-41EA-A6D7-165DD862296E}"/>
              </a:ext>
            </a:extLst>
          </p:cNvPr>
          <p:cNvCxnSpPr>
            <a:cxnSpLocks/>
          </p:cNvCxnSpPr>
          <p:nvPr/>
        </p:nvCxnSpPr>
        <p:spPr>
          <a:xfrm flipH="1" flipV="1">
            <a:off x="3204409" y="1020465"/>
            <a:ext cx="3678104" cy="17713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02FE4D-34A5-429F-8108-E81EC4FD77A0}"/>
              </a:ext>
            </a:extLst>
          </p:cNvPr>
          <p:cNvCxnSpPr>
            <a:cxnSpLocks/>
          </p:cNvCxnSpPr>
          <p:nvPr/>
        </p:nvCxnSpPr>
        <p:spPr>
          <a:xfrm flipH="1" flipV="1">
            <a:off x="2380533" y="3498359"/>
            <a:ext cx="4501980" cy="581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BE93EA-09E1-456F-AF38-0F99A86C3679}"/>
              </a:ext>
            </a:extLst>
          </p:cNvPr>
          <p:cNvCxnSpPr>
            <a:cxnSpLocks/>
          </p:cNvCxnSpPr>
          <p:nvPr/>
        </p:nvCxnSpPr>
        <p:spPr>
          <a:xfrm flipH="1" flipV="1">
            <a:off x="2380532" y="1906227"/>
            <a:ext cx="4501982" cy="1304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AC76409-F578-4128-89FE-AD46D2CA493B}"/>
              </a:ext>
            </a:extLst>
          </p:cNvPr>
          <p:cNvCxnSpPr>
            <a:cxnSpLocks/>
          </p:cNvCxnSpPr>
          <p:nvPr/>
        </p:nvCxnSpPr>
        <p:spPr>
          <a:xfrm flipH="1" flipV="1">
            <a:off x="2380533" y="2324283"/>
            <a:ext cx="4471864" cy="13377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9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46" y="84656"/>
            <a:ext cx="6025754" cy="66886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Robin van Emden</a:t>
            </a:r>
            <a:br>
              <a:rPr lang="en-US" dirty="0"/>
            </a:br>
            <a:r>
              <a:rPr lang="en-US" dirty="0"/>
              <a:t>30+ years R&amp;D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3200" b="1" dirty="0"/>
              <a:t>For example…</a:t>
            </a:r>
            <a:br>
              <a:rPr lang="en-US" sz="3200" dirty="0"/>
            </a:br>
            <a:br>
              <a:rPr lang="en-US" sz="3200" dirty="0"/>
            </a:br>
            <a:r>
              <a:rPr lang="en-US" sz="3600" b="1" dirty="0">
                <a:solidFill>
                  <a:schemeClr val="accent2"/>
                </a:solidFill>
              </a:rPr>
              <a:t>Tear Detection</a:t>
            </a:r>
            <a:br>
              <a:rPr lang="en-US" sz="3200" b="1" dirty="0"/>
            </a:br>
            <a:br>
              <a:rPr lang="en-US" sz="3200" dirty="0"/>
            </a:br>
            <a:r>
              <a:rPr lang="en-US" sz="3200" dirty="0"/>
              <a:t>With:       </a:t>
            </a:r>
            <a:r>
              <a:rPr lang="en-US" sz="3200" b="1" dirty="0">
                <a:solidFill>
                  <a:schemeClr val="accent3"/>
                </a:solidFill>
              </a:rPr>
              <a:t>Tilburg and Rijeka Uni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Problem: </a:t>
            </a:r>
            <a:r>
              <a:rPr lang="en-US" sz="3200" b="1" dirty="0">
                <a:solidFill>
                  <a:schemeClr val="accent3"/>
                </a:solidFill>
              </a:rPr>
              <a:t>Tears nearly invisible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Sensor:    </a:t>
            </a:r>
            <a:r>
              <a:rPr lang="en-US" sz="3200" b="1" i="0" dirty="0">
                <a:solidFill>
                  <a:schemeClr val="accent3"/>
                </a:solidFill>
                <a:effectLst/>
              </a:rPr>
              <a:t>Thermal sensor </a:t>
            </a:r>
            <a:r>
              <a:rPr lang="en-US" sz="3200" b="1" dirty="0">
                <a:solidFill>
                  <a:schemeClr val="accent3"/>
                </a:solidFill>
              </a:rPr>
              <a:t>a</a:t>
            </a:r>
            <a:r>
              <a:rPr lang="en-US" sz="3200" b="1" i="0" dirty="0">
                <a:solidFill>
                  <a:schemeClr val="accent3"/>
                </a:solidFill>
                <a:effectLst/>
              </a:rPr>
              <a:t>rray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016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682C7-C269-4963-B6AA-B8384994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42355"/>
            <a:ext cx="11340000" cy="432000"/>
          </a:xfrm>
        </p:spPr>
        <p:txBody>
          <a:bodyPr/>
          <a:lstStyle/>
          <a:p>
            <a:r>
              <a:rPr lang="en-US" dirty="0"/>
              <a:t>From data to analysis: Cayenne Dashboard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72870-3BF5-415B-AD24-B5815556FA99}"/>
              </a:ext>
            </a:extLst>
          </p:cNvPr>
          <p:cNvSpPr txBox="1"/>
          <p:nvPr/>
        </p:nvSpPr>
        <p:spPr>
          <a:xfrm>
            <a:off x="1140429" y="5869314"/>
            <a:ext cx="7486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https://cayenne.mydevices.com/shared/5f5d15c82130755bb2a55562/project/e9af04f1-b554-4317-b4fb-5e5d4d831b7d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CF23D4-9648-4497-8B80-1CF8E941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89" y="1637029"/>
            <a:ext cx="5691454" cy="3583941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83D9F7F-3085-4E02-B856-B5EF89CCF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883" y="818471"/>
            <a:ext cx="7756228" cy="523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26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457" y="420238"/>
            <a:ext cx="5075912" cy="4320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Or</a:t>
            </a:r>
            <a:r>
              <a:rPr lang="en-US" sz="3200" b="1" i="0" dirty="0">
                <a:solidFill>
                  <a:schemeClr val="tx1"/>
                </a:solidFill>
                <a:effectLst/>
                <a:ea typeface="微软雅黑" panose="020B0503020204020204" pitchFamily="34" charset="-122"/>
                <a:cs typeface="Calibri" panose="020F0502020204030204" pitchFamily="34" charset="0"/>
              </a:rPr>
              <a:t> build your own…</a:t>
            </a:r>
          </a:p>
        </p:txBody>
      </p:sp>
      <p:pic>
        <p:nvPicPr>
          <p:cNvPr id="71" name="Picture Placeholder 70" descr="link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73" name="Picture Placeholder 72" descr="send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Instant Communication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pic>
        <p:nvPicPr>
          <p:cNvPr id="75" name="Picture Placeholder 74" descr="network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Networked API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2F9D7C-6013-43D7-A64E-2BCB17627A20}"/>
              </a:ext>
            </a:extLst>
          </p:cNvPr>
          <p:cNvSpPr/>
          <p:nvPr/>
        </p:nvSpPr>
        <p:spPr>
          <a:xfrm>
            <a:off x="6732435" y="1271371"/>
            <a:ext cx="5364731" cy="4728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8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Start with:</a:t>
            </a:r>
            <a:br>
              <a:rPr lang="en-US" sz="28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</a:p>
          <a:p>
            <a:r>
              <a:rPr lang="en-US" sz="2800" b="1" i="0" dirty="0">
                <a:solidFill>
                  <a:schemeClr val="accent1"/>
                </a:solidFill>
                <a:effectLst/>
              </a:rPr>
              <a:t>Make: Sensors: A Hands-On Primer for Monitoring the Real World with Arduino and Raspberry Pi</a:t>
            </a:r>
            <a:br>
              <a:rPr lang="en-US" sz="2800" b="1" i="0" dirty="0">
                <a:solidFill>
                  <a:schemeClr val="accent1"/>
                </a:solidFill>
                <a:effectLst/>
              </a:rPr>
            </a:br>
            <a:r>
              <a:rPr lang="en-US" sz="2800" b="1" i="0" dirty="0">
                <a:solidFill>
                  <a:schemeClr val="tx1"/>
                </a:solidFill>
                <a:effectLst/>
              </a:rPr>
              <a:t>by </a:t>
            </a:r>
            <a:r>
              <a:rPr lang="fi-FI" sz="2800" b="1" i="0" dirty="0">
                <a:solidFill>
                  <a:schemeClr val="tx1"/>
                </a:solidFill>
                <a:effectLst/>
              </a:rPr>
              <a:t>Karvinen</a:t>
            </a:r>
            <a:r>
              <a:rPr lang="fi-FI" sz="2800" b="1" dirty="0">
                <a:solidFill>
                  <a:schemeClr val="tx1"/>
                </a:solidFill>
              </a:rPr>
              <a:t> &amp;</a:t>
            </a:r>
            <a:r>
              <a:rPr lang="fi-FI" sz="2800" b="1" i="0" dirty="0">
                <a:solidFill>
                  <a:schemeClr val="tx1"/>
                </a:solidFill>
                <a:effectLst/>
              </a:rPr>
              <a:t> Valtokari</a:t>
            </a:r>
          </a:p>
          <a:p>
            <a:endParaRPr lang="en-US" sz="2800" b="1" i="0" dirty="0">
              <a:solidFill>
                <a:schemeClr val="tx1"/>
              </a:solidFill>
              <a:effectLst/>
              <a:latin typeface="Amazon Emb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BDC0E-DFFE-4F3A-9512-071D070F5B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22" y="73317"/>
            <a:ext cx="5636713" cy="67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7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8C-152D-4041-AC3C-8B85647A4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…don’t optimize early (left Bob Pease famous LM131 design)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C72F-9055-4E36-A7BE-2574540334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9" name="Picture 18" descr="A picture containing sitting, table, person&#10;&#10;Description automatically generated">
            <a:extLst>
              <a:ext uri="{FF2B5EF4-FFF2-40B4-BE49-F238E27FC236}">
                <a16:creationId xmlns:a16="http://schemas.microsoft.com/office/drawing/2014/main" id="{E429E3BA-CAD3-403E-AC6F-B688306C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6" y="1390390"/>
            <a:ext cx="5990314" cy="4446740"/>
          </a:xfrm>
          <a:prstGeom prst="rect">
            <a:avLst/>
          </a:prstGeom>
        </p:spPr>
      </p:pic>
      <p:pic>
        <p:nvPicPr>
          <p:cNvPr id="25" name="Picture 24" descr="A circuit board&#10;&#10;Description automatically generated">
            <a:extLst>
              <a:ext uri="{FF2B5EF4-FFF2-40B4-BE49-F238E27FC236}">
                <a16:creationId xmlns:a16="http://schemas.microsoft.com/office/drawing/2014/main" id="{F35DC630-19CA-4A4A-A8D6-E6353FE1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90390"/>
            <a:ext cx="5990314" cy="44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12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682C7-C269-4963-B6AA-B8384994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42355"/>
            <a:ext cx="11340000" cy="432000"/>
          </a:xfrm>
        </p:spPr>
        <p:txBody>
          <a:bodyPr/>
          <a:lstStyle/>
          <a:p>
            <a:r>
              <a:rPr lang="en-US" dirty="0"/>
              <a:t>From data to analysis: Edge Computing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DFC51B7E-399E-4DC4-AE1F-A89C66BD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38" y="1524000"/>
            <a:ext cx="9782991" cy="41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67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C682C7-C269-4963-B6AA-B8384994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42355"/>
            <a:ext cx="11340000" cy="432000"/>
          </a:xfrm>
        </p:spPr>
        <p:txBody>
          <a:bodyPr/>
          <a:lstStyle/>
          <a:p>
            <a:r>
              <a:rPr lang="en-US" dirty="0"/>
              <a:t>From data to analysis: Edge Computing with Scailable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D365E5-1E2F-47BF-BB78-FBECD2BAC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50" y="870016"/>
            <a:ext cx="8402397" cy="56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1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Robin van Emden</a:t>
            </a:r>
          </a:p>
        </p:txBody>
      </p:sp>
      <p:pic>
        <p:nvPicPr>
          <p:cNvPr id="13" name="Graphic 12" descr="Person icon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R.A.vanEmden@tilburguniversity.edu</a:t>
            </a:r>
          </a:p>
        </p:txBody>
      </p:sp>
      <p:pic>
        <p:nvPicPr>
          <p:cNvPr id="14" name="Graphic 13" descr="Email icon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www.jads.nl </a:t>
            </a:r>
          </a:p>
        </p:txBody>
      </p:sp>
      <p:pic>
        <p:nvPicPr>
          <p:cNvPr id="30" name="Graphic 29" descr="World web icon">
            <a:extLst>
              <a:ext uri="{FF2B5EF4-FFF2-40B4-BE49-F238E27FC236}">
                <a16:creationId xmlns:a16="http://schemas.microsoft.com/office/drawing/2014/main" id="{07973E30-0C12-8442-90B5-47D1C45545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8999" y="4843614"/>
            <a:ext cx="170088" cy="170088"/>
          </a:xfrm>
          <a:prstGeom prst="rect">
            <a:avLst/>
          </a:prstGeom>
        </p:spPr>
      </p:pic>
      <p:pic>
        <p:nvPicPr>
          <p:cNvPr id="17" name="Picture Placeholder 16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4672EE0F-6C33-4329-A099-FD33931ADC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8009" y="2587752"/>
            <a:ext cx="1698166" cy="704088"/>
          </a:xfr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46" y="84656"/>
            <a:ext cx="6025754" cy="668868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Robin van Emden</a:t>
            </a:r>
            <a:br>
              <a:rPr lang="en-US" dirty="0"/>
            </a:br>
            <a:r>
              <a:rPr lang="en-US" dirty="0"/>
              <a:t>30+ years R&amp;D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3200" b="1" dirty="0"/>
              <a:t>For example…</a:t>
            </a:r>
            <a:br>
              <a:rPr lang="en-US" sz="3200" dirty="0"/>
            </a:br>
            <a:br>
              <a:rPr lang="en-US" sz="3200" dirty="0"/>
            </a:br>
            <a:r>
              <a:rPr lang="en-US" sz="3600" b="1" dirty="0">
                <a:solidFill>
                  <a:schemeClr val="accent2"/>
                </a:solidFill>
              </a:rPr>
              <a:t>Tear Detection</a:t>
            </a:r>
            <a:br>
              <a:rPr lang="en-US" sz="3200" b="1" dirty="0"/>
            </a:br>
            <a:br>
              <a:rPr lang="en-US" sz="3200" dirty="0"/>
            </a:br>
            <a:r>
              <a:rPr lang="en-US" sz="3200" dirty="0"/>
              <a:t>With:       </a:t>
            </a:r>
            <a:r>
              <a:rPr lang="en-US" sz="3200" b="1" dirty="0">
                <a:solidFill>
                  <a:schemeClr val="accent3"/>
                </a:solidFill>
              </a:rPr>
              <a:t>Tilburg and Rijeka Uni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Problem: </a:t>
            </a:r>
            <a:r>
              <a:rPr lang="en-US" sz="3200" b="1" dirty="0">
                <a:solidFill>
                  <a:schemeClr val="accent3"/>
                </a:solidFill>
              </a:rPr>
              <a:t>Tears nearly invisible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Sensor:    </a:t>
            </a:r>
            <a:r>
              <a:rPr lang="en-US" sz="3200" b="1" i="0" dirty="0">
                <a:solidFill>
                  <a:schemeClr val="accent3"/>
                </a:solidFill>
                <a:effectLst/>
              </a:rPr>
              <a:t>Thermal sensor </a:t>
            </a:r>
            <a:r>
              <a:rPr lang="en-US" sz="3200" b="1" dirty="0">
                <a:solidFill>
                  <a:schemeClr val="accent3"/>
                </a:solidFill>
              </a:rPr>
              <a:t>a</a:t>
            </a:r>
            <a:r>
              <a:rPr lang="en-US" sz="3200" b="1" i="0" dirty="0">
                <a:solidFill>
                  <a:schemeClr val="accent3"/>
                </a:solidFill>
                <a:effectLst/>
              </a:rPr>
              <a:t>rray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9BAE89B7-1F05-4230-888E-40F353ABAB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34" t="15545" r="38106" b="9044"/>
          <a:stretch/>
        </p:blipFill>
        <p:spPr>
          <a:xfrm>
            <a:off x="194605" y="109214"/>
            <a:ext cx="5800974" cy="39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BB58D5-119C-4A97-80D5-01DAA4B48C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5908" y="3122740"/>
            <a:ext cx="1350139" cy="135013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C9AE23-ECE7-4421-97B1-43C53E7AE0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3494" y="2686595"/>
            <a:ext cx="2222428" cy="222242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929B01-7539-46D6-A655-16AA3FA3E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60638" y="2686595"/>
            <a:ext cx="2222430" cy="222793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Placeholder 164" descr="Factory">
            <a:extLst>
              <a:ext uri="{FF2B5EF4-FFF2-40B4-BE49-F238E27FC236}">
                <a16:creationId xmlns:a16="http://schemas.microsoft.com/office/drawing/2014/main" id="{C08D51D8-3C3F-4E81-9F71-567450EAE0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33116" y="3107214"/>
            <a:ext cx="690598" cy="690598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9EFADB6-0825-4FCF-8E1A-B1708FC69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96369" y="6155190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C63C3C-CC57-4D58-B39C-15A0BE31E9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59778" y="2389928"/>
            <a:ext cx="2815762" cy="28157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23AF4AA-C4B2-4B8A-80B0-E7C18CC1AF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60212" y="2165058"/>
            <a:ext cx="3265501" cy="326550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6AEF49D-B46C-461C-9365-F5A0E10514D1}"/>
              </a:ext>
            </a:extLst>
          </p:cNvPr>
          <p:cNvSpPr txBox="1">
            <a:spLocks/>
          </p:cNvSpPr>
          <p:nvPr/>
        </p:nvSpPr>
        <p:spPr>
          <a:xfrm>
            <a:off x="372369" y="578999"/>
            <a:ext cx="11340000" cy="519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Usual data science perspective…</a:t>
            </a:r>
          </a:p>
        </p:txBody>
      </p:sp>
    </p:spTree>
    <p:extLst>
      <p:ext uri="{BB962C8B-B14F-4D97-AF65-F5344CB8AC3E}">
        <p14:creationId xmlns:p14="http://schemas.microsoft.com/office/powerpoint/2010/main" val="367898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neuroscientist: we’re not a brain in a vat…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fireworks, window, person, cellphone&#10;&#10;Description automatically generated">
            <a:extLst>
              <a:ext uri="{FF2B5EF4-FFF2-40B4-BE49-F238E27FC236}">
                <a16:creationId xmlns:a16="http://schemas.microsoft.com/office/drawing/2014/main" id="{4C2D329A-47AB-4690-A404-667F7DF9706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056" y="1546996"/>
            <a:ext cx="3430475" cy="3709198"/>
          </a:xfrm>
          <a:prstGeom prst="rect">
            <a:avLst/>
          </a:prstGeom>
        </p:spPr>
      </p:pic>
      <p:pic>
        <p:nvPicPr>
          <p:cNvPr id="13" name="Picture 12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9DA32023-B998-41B9-8F07-249F211B1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424" y="1176148"/>
            <a:ext cx="2868460" cy="395260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70D5BB2-8CAC-4318-AE45-3BBCE0A3BDFF}"/>
              </a:ext>
            </a:extLst>
          </p:cNvPr>
          <p:cNvSpPr txBox="1">
            <a:spLocks/>
          </p:cNvSpPr>
          <p:nvPr/>
        </p:nvSpPr>
        <p:spPr>
          <a:xfrm>
            <a:off x="588369" y="5734234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        Brain in a vat                   Nervous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4BBC3-8D5E-4302-9C52-7A1BAF0C1113}"/>
              </a:ext>
            </a:extLst>
          </p:cNvPr>
          <p:cNvSpPr txBox="1"/>
          <p:nvPr/>
        </p:nvSpPr>
        <p:spPr>
          <a:xfrm>
            <a:off x="2698370" y="6373111"/>
            <a:ext cx="609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Shapiro, L. (2019).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Embodied cognition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Routledge.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4696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11496369" cy="432000"/>
          </a:xfrm>
        </p:spPr>
        <p:txBody>
          <a:bodyPr/>
          <a:lstStyle/>
          <a:p>
            <a:r>
              <a:rPr lang="en-US" dirty="0"/>
              <a:t>Embodied cognition as inspiration for new generation robots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01648F-5772-4D4F-A976-C1A26894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04" y="1747206"/>
            <a:ext cx="9334502" cy="3906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7C4CC6-D6C2-4500-A224-825AE5130449}"/>
              </a:ext>
            </a:extLst>
          </p:cNvPr>
          <p:cNvSpPr txBox="1"/>
          <p:nvPr/>
        </p:nvSpPr>
        <p:spPr>
          <a:xfrm>
            <a:off x="3046686" y="2967335"/>
            <a:ext cx="6093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Pfeifer, R., </a:t>
            </a:r>
            <a:r>
              <a:rPr lang="en-US" dirty="0" err="1"/>
              <a:t>Lungarella</a:t>
            </a:r>
            <a:r>
              <a:rPr lang="en-US" dirty="0"/>
              <a:t>, M., &amp; Iida, F. (2007). Self-organization, embodiment, and biologically inspired robotics. science, 318(5853), 1088-1093.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3F8EC-B92E-410C-9E1D-03284FACDCE4}"/>
              </a:ext>
            </a:extLst>
          </p:cNvPr>
          <p:cNvSpPr txBox="1"/>
          <p:nvPr/>
        </p:nvSpPr>
        <p:spPr>
          <a:xfrm>
            <a:off x="493986" y="6077705"/>
            <a:ext cx="1169801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Pfeifer, R.,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Lungarella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Iida, F. (2007). </a:t>
            </a:r>
          </a:p>
          <a:p>
            <a:pPr algn="l"/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Self-organization, embodiment, and biologically inspired robotics.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318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(5853), 1088-1093.</a:t>
            </a:r>
            <a:endParaRPr lang="LID4096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728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816F-B457-4100-9975-0F3BAA3F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 since robots took a more embodied approach…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9AED6-5408-4E4A-93B2-3909F2C87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A picture containing sitting, table, computer, small&#10;&#10;Description automatically generated">
            <a:extLst>
              <a:ext uri="{FF2B5EF4-FFF2-40B4-BE49-F238E27FC236}">
                <a16:creationId xmlns:a16="http://schemas.microsoft.com/office/drawing/2014/main" id="{A2557B48-8920-44BD-A3B0-72F827CD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00" y="1369876"/>
            <a:ext cx="5070739" cy="3298442"/>
          </a:xfrm>
          <a:prstGeom prst="rect">
            <a:avLst/>
          </a:prstGeom>
        </p:spPr>
      </p:pic>
      <p:pic>
        <p:nvPicPr>
          <p:cNvPr id="11" name="Picture 10" descr="A picture containing indoor, table, building, chair&#10;&#10;Description automatically generated">
            <a:extLst>
              <a:ext uri="{FF2B5EF4-FFF2-40B4-BE49-F238E27FC236}">
                <a16:creationId xmlns:a16="http://schemas.microsoft.com/office/drawing/2014/main" id="{D90013EF-FE1F-4CAC-90A1-4D150EFEC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103" y="1369876"/>
            <a:ext cx="5863897" cy="329844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AF89022-06D8-4D5F-B5C0-A39856CDE3FA}"/>
              </a:ext>
            </a:extLst>
          </p:cNvPr>
          <p:cNvSpPr txBox="1">
            <a:spLocks/>
          </p:cNvSpPr>
          <p:nvPr/>
        </p:nvSpPr>
        <p:spPr>
          <a:xfrm>
            <a:off x="1502769" y="5379489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Honda </a:t>
            </a:r>
            <a:r>
              <a:rPr lang="en-US" dirty="0" err="1"/>
              <a:t>Asimo</a:t>
            </a:r>
            <a:r>
              <a:rPr lang="en-US" dirty="0"/>
              <a:t>                            Boston Dynamics</a:t>
            </a:r>
          </a:p>
        </p:txBody>
      </p:sp>
    </p:spTree>
    <p:extLst>
      <p:ext uri="{BB962C8B-B14F-4D97-AF65-F5344CB8AC3E}">
        <p14:creationId xmlns:p14="http://schemas.microsoft.com/office/powerpoint/2010/main" val="4028034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490261-1200-4EC7-95B0-2241EE54AA3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3088</TotalTime>
  <Words>1396</Words>
  <Application>Microsoft Office PowerPoint</Application>
  <PresentationFormat>Widescreen</PresentationFormat>
  <Paragraphs>236</Paragraphs>
  <Slides>45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3" baseType="lpstr">
      <vt:lpstr>Amazon Ember</vt:lpstr>
      <vt:lpstr>-apple-system</vt:lpstr>
      <vt:lpstr>Arial</vt:lpstr>
      <vt:lpstr>Arial</vt:lpstr>
      <vt:lpstr>BlinkMacSystemFont</vt:lpstr>
      <vt:lpstr>Calibri</vt:lpstr>
      <vt:lpstr>Calibri Light</vt:lpstr>
      <vt:lpstr>Consolas</vt:lpstr>
      <vt:lpstr>Helvetica</vt:lpstr>
      <vt:lpstr>IBM Plex Sans</vt:lpstr>
      <vt:lpstr>Lato</vt:lpstr>
      <vt:lpstr>Noto Sans</vt:lpstr>
      <vt:lpstr>Roboto</vt:lpstr>
      <vt:lpstr>Rockwell</vt:lpstr>
      <vt:lpstr>Times New Roman</vt:lpstr>
      <vt:lpstr>TimesNewRomanPSMT</vt:lpstr>
      <vt:lpstr>Office Theme</vt:lpstr>
      <vt:lpstr>Visio</vt:lpstr>
      <vt:lpstr>Introduction to Sensors </vt:lpstr>
      <vt:lpstr>Introduction to Sensors: Data and code repository</vt:lpstr>
      <vt:lpstr>About Me</vt:lpstr>
      <vt:lpstr>About Me</vt:lpstr>
      <vt:lpstr>About Me</vt:lpstr>
      <vt:lpstr>PowerPoint Presentation</vt:lpstr>
      <vt:lpstr>As a neuroscientist: we’re not a brain in a vat…</vt:lpstr>
      <vt:lpstr>Embodied cognition as inspiration for new generation robots</vt:lpstr>
      <vt:lpstr>Ever since robots took a more embodied approach…</vt:lpstr>
      <vt:lpstr> So.. let’s invert the perspective for today!</vt:lpstr>
      <vt:lpstr>Sensor related projects involve the following area’s:</vt:lpstr>
      <vt:lpstr>PowerPoint Presentation</vt:lpstr>
      <vt:lpstr>From sensor to data:  What is a sensor?</vt:lpstr>
      <vt:lpstr>From sensor to data:  Measurement systems</vt:lpstr>
      <vt:lpstr>From sensor to data:  Careful! Premature filtering…</vt:lpstr>
      <vt:lpstr>From sensor to data:  …can be a bad thing.</vt:lpstr>
      <vt:lpstr>From sensor to data:  Measurement systems</vt:lpstr>
      <vt:lpstr>From sensor to data:  DSP1 - Analog to Digital Converter</vt:lpstr>
      <vt:lpstr>From sensor to data:  DSP2 - Signal filtering</vt:lpstr>
      <vt:lpstr>From sensor to data: DSP3 - sensor fusion (Kalman Filter)</vt:lpstr>
      <vt:lpstr>From sensor to data:  Digital Signal Processing (DSP)</vt:lpstr>
      <vt:lpstr>From sensor to data:  Digital Signal Processing (DSP)</vt:lpstr>
      <vt:lpstr>From sensor to data:  Measurement systems</vt:lpstr>
      <vt:lpstr>From sensor to data:  Measurement systems</vt:lpstr>
      <vt:lpstr>From sensor to data:  What is a microcontroller</vt:lpstr>
      <vt:lpstr>From sensor to data:  Microcontroller vs Microprocessor</vt:lpstr>
      <vt:lpstr>Choice  is yours: Arduino or RTOS, ESP32 or STM32 …</vt:lpstr>
      <vt:lpstr>From sensor to data:  MicroPython</vt:lpstr>
      <vt:lpstr>PowerPoint Presentation</vt:lpstr>
      <vt:lpstr>PowerPoint Presentation</vt:lpstr>
      <vt:lpstr>From data to analysis:  From measurement system to analysis</vt:lpstr>
      <vt:lpstr>From sensor to data: Wireless protocols</vt:lpstr>
      <vt:lpstr>From data to analysis: Network protocol</vt:lpstr>
      <vt:lpstr>From data to analysis:  MQTT Publish/Subscribe</vt:lpstr>
      <vt:lpstr>From data to analysis: Network protocol</vt:lpstr>
      <vt:lpstr>From data to analysis:  Timeseries databases</vt:lpstr>
      <vt:lpstr>From data to analysis:  Timeseries analysis</vt:lpstr>
      <vt:lpstr>From sensor to data</vt:lpstr>
      <vt:lpstr>From Sensor to data</vt:lpstr>
      <vt:lpstr>From data to analysis: Cayenne Dashboard</vt:lpstr>
      <vt:lpstr>Or build your own…</vt:lpstr>
      <vt:lpstr>…don’t optimize early (left Bob Pease famous LM131 design)</vt:lpstr>
      <vt:lpstr>From data to analysis: Edge Computing</vt:lpstr>
      <vt:lpstr>From data to analysis: Edge Computing with Scailable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Sensors</dc:title>
  <dc:creator>robin van emden</dc:creator>
  <cp:lastModifiedBy>robin van emden</cp:lastModifiedBy>
  <cp:revision>1400</cp:revision>
  <dcterms:created xsi:type="dcterms:W3CDTF">2020-08-31T13:07:38Z</dcterms:created>
  <dcterms:modified xsi:type="dcterms:W3CDTF">2020-09-23T07:02:11Z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